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4" r:id="rId2"/>
    <p:sldId id="430" r:id="rId3"/>
    <p:sldId id="426" r:id="rId4"/>
    <p:sldId id="358" r:id="rId5"/>
    <p:sldId id="425" r:id="rId6"/>
    <p:sldId id="445" r:id="rId7"/>
    <p:sldId id="417" r:id="rId8"/>
    <p:sldId id="428" r:id="rId9"/>
    <p:sldId id="429" r:id="rId10"/>
    <p:sldId id="410" r:id="rId11"/>
    <p:sldId id="432" r:id="rId12"/>
    <p:sldId id="431" r:id="rId13"/>
    <p:sldId id="446" r:id="rId14"/>
    <p:sldId id="448" r:id="rId15"/>
    <p:sldId id="436" r:id="rId16"/>
    <p:sldId id="437" r:id="rId17"/>
    <p:sldId id="438" r:id="rId18"/>
    <p:sldId id="440" r:id="rId19"/>
    <p:sldId id="449" r:id="rId20"/>
    <p:sldId id="442" r:id="rId21"/>
    <p:sldId id="443" r:id="rId22"/>
    <p:sldId id="447" r:id="rId23"/>
    <p:sldId id="450" r:id="rId24"/>
    <p:sldId id="451" r:id="rId25"/>
    <p:sldId id="453" r:id="rId26"/>
    <p:sldId id="400" r:id="rId27"/>
    <p:sldId id="45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09"/>
    <a:srgbClr val="FF5C23"/>
    <a:srgbClr val="FF941F"/>
    <a:srgbClr val="F7B42D"/>
    <a:srgbClr val="FFED48"/>
    <a:srgbClr val="E4FF23"/>
    <a:srgbClr val="D0FF24"/>
    <a:srgbClr val="24FF76"/>
    <a:srgbClr val="C5FF64"/>
    <a:srgbClr val="B47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65" autoAdjust="0"/>
  </p:normalViewPr>
  <p:slideViewPr>
    <p:cSldViewPr snapToGrid="0" snapToObjects="1">
      <p:cViewPr>
        <p:scale>
          <a:sx n="67" d="100"/>
          <a:sy n="67" d="100"/>
        </p:scale>
        <p:origin x="-13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9711-C3A0-5042-B86F-50F24920FE59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988D8-7C84-0C42-B967-B57ADA1B3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61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1A1FC-F0AD-FE48-81FF-403361DE90D2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4E289-24E9-4D43-807D-A24BD3E9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2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Website for resources . . . 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8106" indent="-2723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9393" indent="-21787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5151" indent="-21787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0908" indent="-21787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96665" indent="-21787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32423" indent="-21787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68180" indent="-21787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03937" indent="-21787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EF8400-D7A6-344D-BD33-E19EF95F19B9}" type="slidenum">
              <a:rPr lang="en-US" sz="1100"/>
              <a:pPr eaLnBrk="1" hangingPunct="1"/>
              <a:t>1</a:t>
            </a:fld>
            <a:endParaRPr lang="en-US"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Book</a:t>
            </a:r>
            <a:r>
              <a:rPr lang="en-US" baseline="0" dirty="0" smtClean="0"/>
              <a:t> by Carol </a:t>
            </a:r>
            <a:r>
              <a:rPr lang="en-US" baseline="0" dirty="0" err="1" smtClean="0"/>
              <a:t>Dweck</a:t>
            </a:r>
            <a:endParaRPr lang="en-US" baseline="0" dirty="0" smtClean="0"/>
          </a:p>
          <a:p>
            <a:r>
              <a:rPr lang="en-US" baseline="0" dirty="0" smtClean="0"/>
              <a:t>Fixed mindset - Intelligence and talent fixed at birth</a:t>
            </a:r>
          </a:p>
          <a:p>
            <a:r>
              <a:rPr lang="en-US" baseline="0" dirty="0" smtClean="0"/>
              <a:t>Growth mindset – intelligence and talent can go up </a:t>
            </a:r>
            <a:r>
              <a:rPr lang="en-US" baseline="0" smtClean="0"/>
              <a:t>and down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4E289-24E9-4D43-807D-A24BD3E9E4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7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4E289-24E9-4D43-807D-A24BD3E9E4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9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CIPD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Chartered Institute of Personnel and Development UK “Shaping the future” report</a:t>
            </a:r>
            <a:r>
              <a:rPr lang="en-AU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4E289-24E9-4D43-807D-A24BD3E9E4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1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4E289-24E9-4D43-807D-A24BD3E9E4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4E289-24E9-4D43-807D-A24BD3E9E4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4E289-24E9-4D43-807D-A24BD3E9E4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AU" b="1" dirty="0" smtClean="0">
                <a:ea typeface="+mn-ea"/>
              </a:rPr>
              <a:t>Organic layer</a:t>
            </a:r>
            <a:r>
              <a:rPr lang="en-US" dirty="0" smtClean="0">
                <a:ea typeface="+mn-ea"/>
              </a:rPr>
              <a:t> </a:t>
            </a:r>
            <a:r>
              <a:rPr lang="en-AU" i="1" dirty="0" smtClean="0">
                <a:ea typeface="+mn-ea"/>
              </a:rPr>
              <a:t>See </a:t>
            </a:r>
            <a:r>
              <a:rPr lang="en-US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What outsiders observe</a:t>
            </a:r>
            <a:r>
              <a:rPr lang="en-US" dirty="0" smtClean="0">
                <a:ea typeface="+mn-ea"/>
              </a:rPr>
              <a:t>. </a:t>
            </a:r>
            <a:r>
              <a:rPr lang="en-AU" dirty="0" smtClean="0">
                <a:ea typeface="+mn-ea"/>
              </a:rPr>
              <a:t>The visible results</a:t>
            </a:r>
            <a:r>
              <a:rPr lang="en-US" dirty="0" smtClean="0">
                <a:ea typeface="+mn-ea"/>
              </a:rPr>
              <a:t>. </a:t>
            </a:r>
            <a:r>
              <a:rPr lang="en-AU" dirty="0" smtClean="0">
                <a:ea typeface="+mn-ea"/>
              </a:rPr>
              <a:t>Are they productive plants or annoying weeds?</a:t>
            </a: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AU" b="1" dirty="0" smtClean="0">
                <a:ea typeface="+mn-ea"/>
              </a:rPr>
              <a:t>Top soil</a:t>
            </a:r>
            <a:r>
              <a:rPr lang="en-US" dirty="0" smtClean="0">
                <a:ea typeface="+mn-ea"/>
              </a:rPr>
              <a:t> </a:t>
            </a:r>
            <a:r>
              <a:rPr lang="en-AU" i="1" dirty="0" smtClean="0">
                <a:ea typeface="+mn-ea"/>
              </a:rPr>
              <a:t>Do </a:t>
            </a:r>
            <a:r>
              <a:rPr lang="en-US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How people act towards each other and respond to situations</a:t>
            </a:r>
            <a:r>
              <a:rPr lang="en-US" dirty="0" smtClean="0">
                <a:ea typeface="+mn-ea"/>
              </a:rPr>
              <a:t>. </a:t>
            </a:r>
            <a:r>
              <a:rPr lang="en-AU" dirty="0" smtClean="0">
                <a:ea typeface="+mn-ea"/>
              </a:rPr>
              <a:t>The practices that get rewarded, the way they implement the things they say</a:t>
            </a: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AU" b="1" dirty="0" smtClean="0">
                <a:ea typeface="+mn-ea"/>
              </a:rPr>
              <a:t>Sub soil</a:t>
            </a:r>
            <a:r>
              <a:rPr lang="en-US" dirty="0" smtClean="0">
                <a:ea typeface="+mn-ea"/>
              </a:rPr>
              <a:t> </a:t>
            </a:r>
            <a:r>
              <a:rPr lang="en-AU" i="1" dirty="0" smtClean="0">
                <a:ea typeface="+mn-ea"/>
              </a:rPr>
              <a:t>Say</a:t>
            </a:r>
            <a:r>
              <a:rPr lang="en-US" dirty="0" smtClean="0">
                <a:ea typeface="+mn-ea"/>
              </a:rPr>
              <a:t>  </a:t>
            </a:r>
            <a:r>
              <a:rPr lang="en-AU" dirty="0" smtClean="0">
                <a:ea typeface="+mn-ea"/>
              </a:rPr>
              <a:t>What staff, clients and suppliers say about the organisation</a:t>
            </a:r>
            <a:r>
              <a:rPr lang="en-US" dirty="0" smtClean="0">
                <a:ea typeface="+mn-ea"/>
              </a:rPr>
              <a:t>, h</a:t>
            </a:r>
            <a:r>
              <a:rPr lang="en-AU" dirty="0" err="1" smtClean="0">
                <a:ea typeface="+mn-ea"/>
              </a:rPr>
              <a:t>ow</a:t>
            </a:r>
            <a:r>
              <a:rPr lang="en-AU" dirty="0" smtClean="0">
                <a:ea typeface="+mn-ea"/>
              </a:rPr>
              <a:t> your written policies and procedures express the way you think and feel</a:t>
            </a:r>
            <a:r>
              <a:rPr lang="en-US" dirty="0" smtClean="0">
                <a:ea typeface="+mn-ea"/>
              </a:rPr>
              <a:t>. </a:t>
            </a:r>
            <a:r>
              <a:rPr lang="en-AU" dirty="0" smtClean="0">
                <a:ea typeface="+mn-ea"/>
              </a:rPr>
              <a:t>This is where the base roots are usually found</a:t>
            </a: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AU" b="1" dirty="0" smtClean="0">
                <a:ea typeface="+mn-ea"/>
              </a:rPr>
              <a:t>Parent material</a:t>
            </a:r>
            <a:r>
              <a:rPr lang="en-US" dirty="0" smtClean="0">
                <a:ea typeface="+mn-ea"/>
              </a:rPr>
              <a:t> </a:t>
            </a:r>
            <a:r>
              <a:rPr lang="en-AU" i="1" dirty="0" smtClean="0">
                <a:ea typeface="+mn-ea"/>
              </a:rPr>
              <a:t>Think</a:t>
            </a:r>
            <a:r>
              <a:rPr lang="en-US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the mindset you want your people to have, particularly the leaders, based on the feel/values</a:t>
            </a: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AU" b="1" dirty="0" smtClean="0">
                <a:ea typeface="+mn-ea"/>
              </a:rPr>
              <a:t>Bedrock </a:t>
            </a:r>
            <a:r>
              <a:rPr lang="en-AU" i="1" dirty="0" smtClean="0">
                <a:ea typeface="+mn-ea"/>
              </a:rPr>
              <a:t>Feel   </a:t>
            </a:r>
            <a:r>
              <a:rPr lang="en-AU" dirty="0" smtClean="0">
                <a:ea typeface="+mn-ea"/>
              </a:rPr>
              <a:t>The values you live by that support everything you do</a:t>
            </a:r>
            <a:endParaRPr lang="en-US" dirty="0" smtClean="0">
              <a:ea typeface="+mn-ea"/>
            </a:endParaRPr>
          </a:p>
          <a:p>
            <a:pPr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8106" indent="-27234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9393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5151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60908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96665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32423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68180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03937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3065D61-B03A-C14E-A282-125AF0686F46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8106" indent="-27234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9393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5151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60908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96665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32423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68180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03937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967DDC-C9DF-DE41-9F5D-60C8E1189015}" type="slidenum">
              <a:rPr lang="en-US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8106" indent="-27234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9393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5151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60908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96665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32423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68180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03937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967DDC-C9DF-DE41-9F5D-60C8E1189015}" type="slidenum">
              <a:rPr lang="en-US"/>
              <a:pPr eaLnBrk="1" hangingPunct="1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8106" indent="-27234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9393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5151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60908" indent="-217879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96665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32423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68180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03937" indent="-217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967DDC-C9DF-DE41-9F5D-60C8E1189015}" type="slidenum">
              <a:rPr lang="en-US"/>
              <a:pPr eaLnBrk="1" hangingPunct="1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4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6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7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3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1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0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2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445E-E686-9D4E-81FE-A61A2D7CDE9D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A714D-9829-FD42-A17C-AA7C4116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4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ctrTitle"/>
          </p:nvPr>
        </p:nvSpPr>
        <p:spPr>
          <a:xfrm>
            <a:off x="0" y="346745"/>
            <a:ext cx="9026818" cy="1298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dirty="0" smtClean="0">
                <a:solidFill>
                  <a:srgbClr val="00B050"/>
                </a:solidFill>
                <a:latin typeface="Calibri" charset="0"/>
              </a:rPr>
              <a:t>Developing tomorrow’s leaders</a:t>
            </a:r>
            <a:endParaRPr lang="en-US" sz="6000" b="1" dirty="0">
              <a:solidFill>
                <a:srgbClr val="00B050"/>
              </a:solidFill>
              <a:latin typeface="Calibri" charset="0"/>
            </a:endParaRPr>
          </a:p>
        </p:txBody>
      </p:sp>
      <p:pic>
        <p:nvPicPr>
          <p:cNvPr id="2" name="Picture 1" descr="LG-growingflower-0712-2-highr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2057"/>
            <a:ext cx="9144000" cy="34459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8495" y="2388678"/>
            <a:ext cx="4675168" cy="1329447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Karen Schmidt</a:t>
            </a:r>
          </a:p>
          <a:p>
            <a:r>
              <a:rPr lang="en-US" sz="3000" b="1" dirty="0" smtClean="0"/>
              <a:t>@</a:t>
            </a:r>
            <a:r>
              <a:rPr lang="en-US" sz="3000" b="1" dirty="0" err="1" smtClean="0"/>
              <a:t>letsgrowptyltd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8188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1" y="147569"/>
            <a:ext cx="8064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Many different paths for leaders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3386"/>
            <a:ext cx="9144000" cy="57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3375" y="245160"/>
            <a:ext cx="681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5 keys to success on any path</a:t>
            </a:r>
            <a:endParaRPr lang="en-US" sz="4000" b="1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3376" y="1561932"/>
            <a:ext cx="392112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Role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Mindset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Style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Communication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Growth</a:t>
            </a:r>
          </a:p>
          <a:p>
            <a:pPr marL="742950" indent="-742950">
              <a:lnSpc>
                <a:spcPct val="130000"/>
              </a:lnSpc>
              <a:buFont typeface="Arial"/>
              <a:buChar char="•"/>
            </a:pPr>
            <a:endParaRPr lang="en-US" sz="2800" b="1" dirty="0" smtClean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" y="1285875"/>
            <a:ext cx="456914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243"/>
            <a:ext cx="4667873" cy="5411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383" y="353944"/>
            <a:ext cx="2404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Manager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7235" y="353944"/>
            <a:ext cx="1979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F7F7F"/>
                </a:solidFill>
              </a:rPr>
              <a:t>Leader</a:t>
            </a:r>
            <a:endParaRPr lang="en-US" sz="4400" b="1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873" y="1446243"/>
            <a:ext cx="4527282" cy="5411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8521" y="353944"/>
            <a:ext cx="805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4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887537" y="60568"/>
            <a:ext cx="5853113" cy="10445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Creating a healthy culture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428942" y="5759778"/>
            <a:ext cx="1451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Bedrock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296897" y="4859993"/>
            <a:ext cx="2906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Parent material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1428942" y="3779838"/>
            <a:ext cx="1451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Sub soil</a:t>
            </a:r>
          </a:p>
        </p:txBody>
      </p:sp>
      <p:sp>
        <p:nvSpPr>
          <p:cNvPr id="7177" name="TextBox 12"/>
          <p:cNvSpPr txBox="1">
            <a:spLocks noChangeArrowheads="1"/>
          </p:cNvSpPr>
          <p:nvPr/>
        </p:nvSpPr>
        <p:spPr bwMode="auto">
          <a:xfrm>
            <a:off x="1428942" y="2796717"/>
            <a:ext cx="1352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Top soil</a:t>
            </a:r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626783" y="1697986"/>
            <a:ext cx="236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Organic layer</a:t>
            </a:r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6948488" y="5776808"/>
            <a:ext cx="11501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Feel</a:t>
            </a:r>
          </a:p>
        </p:txBody>
      </p:sp>
      <p:sp>
        <p:nvSpPr>
          <p:cNvPr id="7180" name="TextBox 15"/>
          <p:cNvSpPr txBox="1">
            <a:spLocks noChangeArrowheads="1"/>
          </p:cNvSpPr>
          <p:nvPr/>
        </p:nvSpPr>
        <p:spPr bwMode="auto">
          <a:xfrm>
            <a:off x="6875464" y="4859993"/>
            <a:ext cx="1223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Think</a:t>
            </a:r>
          </a:p>
        </p:txBody>
      </p:sp>
      <p:sp>
        <p:nvSpPr>
          <p:cNvPr id="7181" name="TextBox 16"/>
          <p:cNvSpPr txBox="1">
            <a:spLocks noChangeArrowheads="1"/>
          </p:cNvSpPr>
          <p:nvPr/>
        </p:nvSpPr>
        <p:spPr bwMode="auto">
          <a:xfrm>
            <a:off x="6875463" y="3779838"/>
            <a:ext cx="865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Say</a:t>
            </a:r>
          </a:p>
        </p:txBody>
      </p:sp>
      <p:sp>
        <p:nvSpPr>
          <p:cNvPr id="7182" name="TextBox 17"/>
          <p:cNvSpPr txBox="1">
            <a:spLocks noChangeArrowheads="1"/>
          </p:cNvSpPr>
          <p:nvPr/>
        </p:nvSpPr>
        <p:spPr bwMode="auto">
          <a:xfrm>
            <a:off x="6948488" y="2796717"/>
            <a:ext cx="1025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Do</a:t>
            </a:r>
          </a:p>
        </p:txBody>
      </p:sp>
      <p:sp>
        <p:nvSpPr>
          <p:cNvPr id="7183" name="TextBox 18"/>
          <p:cNvSpPr txBox="1">
            <a:spLocks noChangeArrowheads="1"/>
          </p:cNvSpPr>
          <p:nvPr/>
        </p:nvSpPr>
        <p:spPr bwMode="auto">
          <a:xfrm>
            <a:off x="6875463" y="1697986"/>
            <a:ext cx="720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See</a:t>
            </a:r>
          </a:p>
        </p:txBody>
      </p:sp>
      <p:pic>
        <p:nvPicPr>
          <p:cNvPr id="11279" name="Picture 20" descr="full strat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1073393"/>
            <a:ext cx="3615029" cy="556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7177" grpId="0"/>
      <p:bldP spid="7178" grpId="0"/>
      <p:bldP spid="7179" grpId="0"/>
      <p:bldP spid="7180" grpId="0"/>
      <p:bldP spid="7181" grpId="0"/>
      <p:bldP spid="7182" grpId="0"/>
      <p:bldP spid="71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279" y="304856"/>
            <a:ext cx="3376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F7F7F"/>
                </a:solidFill>
              </a:rPr>
              <a:t>Team builder</a:t>
            </a:r>
            <a:endParaRPr lang="en-US" sz="4400" b="1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729" y="304856"/>
            <a:ext cx="3376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F7F7F"/>
                </a:solidFill>
              </a:rPr>
              <a:t>Team grower</a:t>
            </a:r>
            <a:endParaRPr lang="en-US" sz="4400" b="1" dirty="0">
              <a:solidFill>
                <a:srgbClr val="7F7F7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6610"/>
            <a:ext cx="4451646" cy="5311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646" y="1546610"/>
            <a:ext cx="4692354" cy="53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xmlns:p14="http://schemas.microsoft.com/office/powerpoint/2010/main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4903" y="203550"/>
            <a:ext cx="504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Defining engagement</a:t>
            </a:r>
            <a:endParaRPr lang="en-US" sz="4000" b="1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538"/>
            <a:ext cx="9144000" cy="5568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4903" y="3242744"/>
            <a:ext cx="178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Hands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0307" y="5725450"/>
            <a:ext cx="1375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Head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5442" y="4325995"/>
            <a:ext cx="1470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Heart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73887" y="4254395"/>
            <a:ext cx="2269551" cy="19048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43438" y="4254395"/>
            <a:ext cx="2269551" cy="1904895"/>
          </a:xfrm>
          <a:prstGeom prst="rect">
            <a:avLst/>
          </a:prstGeom>
          <a:solidFill>
            <a:srgbClr val="FFBE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3438" y="2349500"/>
            <a:ext cx="2269551" cy="19048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73887" y="2349500"/>
            <a:ext cx="2269551" cy="190489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964" y="332600"/>
            <a:ext cx="6985000" cy="91299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F7F7F"/>
                </a:solidFill>
                <a:ea typeface="+mj-ea"/>
              </a:rPr>
              <a:t>The engagement matrix</a:t>
            </a:r>
          </a:p>
        </p:txBody>
      </p:sp>
      <p:sp>
        <p:nvSpPr>
          <p:cNvPr id="4102" name="TextBox 13"/>
          <p:cNvSpPr txBox="1">
            <a:spLocks noChangeArrowheads="1"/>
          </p:cNvSpPr>
          <p:nvPr/>
        </p:nvSpPr>
        <p:spPr bwMode="auto">
          <a:xfrm>
            <a:off x="3191762" y="1557338"/>
            <a:ext cx="33855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a typeface="+mn-ea"/>
                <a:sym typeface="Wingdings 2" pitchFamily="18" charset="2"/>
              </a:rPr>
              <a:t>	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a typeface="+mn-ea"/>
                <a:sym typeface="Wingdings 2" pitchFamily="18" charset="2"/>
              </a:rPr>
              <a:t>    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a typeface="+mn-ea"/>
              </a:rPr>
              <a:t>Skills        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a typeface="+mn-ea"/>
                <a:sym typeface="Wingdings 2" pitchFamily="18" charset="2"/>
              </a:rPr>
              <a:t></a:t>
            </a:r>
            <a:endParaRPr lang="en-US" sz="32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4103" name="TextBox 14"/>
          <p:cNvSpPr txBox="1">
            <a:spLocks noChangeArrowheads="1"/>
          </p:cNvSpPr>
          <p:nvPr/>
        </p:nvSpPr>
        <p:spPr bwMode="auto">
          <a:xfrm rot="-5400000">
            <a:off x="-139700" y="3569410"/>
            <a:ext cx="381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a typeface="+mn-ea"/>
                <a:sym typeface="Wingdings 2" pitchFamily="18" charset="2"/>
              </a:rPr>
              <a:t>	  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a typeface="+mn-ea"/>
                <a:sym typeface="Wingdings 2" pitchFamily="18" charset="2"/>
              </a:rPr>
              <a:t>Attitude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a typeface="+mn-ea"/>
                <a:sym typeface="Wingdings 2" pitchFamily="18" charset="2"/>
              </a:rPr>
              <a:t>    </a:t>
            </a:r>
            <a:endParaRPr lang="en-US" sz="32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6163" name="TextBox 15"/>
          <p:cNvSpPr txBox="1">
            <a:spLocks noChangeArrowheads="1"/>
          </p:cNvSpPr>
          <p:nvPr/>
        </p:nvSpPr>
        <p:spPr bwMode="auto">
          <a:xfrm>
            <a:off x="2907417" y="2566872"/>
            <a:ext cx="1371628" cy="52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Green</a:t>
            </a:r>
          </a:p>
        </p:txBody>
      </p:sp>
      <p:sp>
        <p:nvSpPr>
          <p:cNvPr id="6161" name="TextBox 16"/>
          <p:cNvSpPr txBox="1">
            <a:spLocks noChangeArrowheads="1"/>
          </p:cNvSpPr>
          <p:nvPr/>
        </p:nvSpPr>
        <p:spPr bwMode="auto">
          <a:xfrm>
            <a:off x="5216393" y="2566872"/>
            <a:ext cx="1164372" cy="5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Keen</a:t>
            </a:r>
          </a:p>
        </p:txBody>
      </p:sp>
      <p:sp>
        <p:nvSpPr>
          <p:cNvPr id="6159" name="TextBox 17"/>
          <p:cNvSpPr txBox="1">
            <a:spLocks noChangeArrowheads="1"/>
          </p:cNvSpPr>
          <p:nvPr/>
        </p:nvSpPr>
        <p:spPr bwMode="auto">
          <a:xfrm>
            <a:off x="5208904" y="4522914"/>
            <a:ext cx="1171861" cy="52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FF"/>
                </a:solidFill>
              </a:rPr>
              <a:t>Mean</a:t>
            </a:r>
          </a:p>
        </p:txBody>
      </p:sp>
      <p:sp>
        <p:nvSpPr>
          <p:cNvPr id="6157" name="TextBox 18"/>
          <p:cNvSpPr txBox="1">
            <a:spLocks noChangeArrowheads="1"/>
          </p:cNvSpPr>
          <p:nvPr/>
        </p:nvSpPr>
        <p:spPr bwMode="auto">
          <a:xfrm>
            <a:off x="2650917" y="4523279"/>
            <a:ext cx="1809571" cy="52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FF"/>
                </a:solidFill>
              </a:rPr>
              <a:t>Has Been</a:t>
            </a: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2771880" y="3359364"/>
            <a:ext cx="1386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Potential performer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5087941" y="3359364"/>
            <a:ext cx="1489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High performer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5118182" y="5246265"/>
            <a:ext cx="13716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Under performer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2816696" y="5229140"/>
            <a:ext cx="13716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Non performer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3" grpId="0"/>
      <p:bldP spid="6161" grpId="0"/>
      <p:bldP spid="6159" grpId="0"/>
      <p:bldP spid="6157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4414" y="242676"/>
            <a:ext cx="603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Signs of an engaging leader</a:t>
            </a:r>
            <a:endParaRPr lang="en-US" sz="4000" b="1" dirty="0">
              <a:solidFill>
                <a:srgbClr val="7F7F7F"/>
              </a:solidFill>
            </a:endParaRPr>
          </a:p>
        </p:txBody>
      </p:sp>
      <p:pic>
        <p:nvPicPr>
          <p:cNvPr id="3" name="Picture 2" descr="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5961"/>
            <a:ext cx="4156529" cy="5542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6057" y="1039158"/>
            <a:ext cx="3500484" cy="567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Energetic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Enquiring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Enlightened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Egalitarian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Enabler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Endurance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Explorer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Educator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Egoless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Eloquent</a:t>
            </a:r>
          </a:p>
        </p:txBody>
      </p:sp>
    </p:spTree>
    <p:extLst>
      <p:ext uri="{BB962C8B-B14F-4D97-AF65-F5344CB8AC3E}">
        <p14:creationId xmlns:p14="http://schemas.microsoft.com/office/powerpoint/2010/main" val="39432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2376" y="172102"/>
            <a:ext cx="7667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F7F7F"/>
                </a:solidFill>
              </a:rPr>
              <a:t>Which style do you relate to?</a:t>
            </a:r>
            <a:endParaRPr lang="en-US" sz="4400" b="1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693" y="1220035"/>
            <a:ext cx="202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Jack Welch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8582" y="1220035"/>
            <a:ext cx="226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Anita Roddick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1247" y="1192069"/>
            <a:ext cx="280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Richard Branson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64" y="2131667"/>
            <a:ext cx="3175000" cy="4726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64" y="2131666"/>
            <a:ext cx="2940897" cy="4726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1667"/>
            <a:ext cx="3130164" cy="47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808" y="152735"/>
            <a:ext cx="875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Are you guilty of adopting these styles?</a:t>
            </a:r>
            <a:endParaRPr lang="en-US" sz="4000" b="1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487" y="1192069"/>
            <a:ext cx="244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Slash and burn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8789" y="1192069"/>
            <a:ext cx="204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Tree hugger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2057" y="1192069"/>
            <a:ext cx="157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Seagull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943620"/>
            <a:ext cx="3020741" cy="4914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742" y="1943620"/>
            <a:ext cx="3213146" cy="4914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888" y="1943620"/>
            <a:ext cx="2910112" cy="491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2" y="301624"/>
            <a:ext cx="8845558" cy="9572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Is your </a:t>
            </a:r>
            <a:r>
              <a:rPr lang="en-US" b="1" dirty="0" err="1" smtClean="0">
                <a:solidFill>
                  <a:srgbClr val="7F7F7F"/>
                </a:solidFill>
              </a:rPr>
              <a:t>organisation</a:t>
            </a:r>
            <a:r>
              <a:rPr lang="en-US" b="1" dirty="0">
                <a:solidFill>
                  <a:srgbClr val="7F7F7F"/>
                </a:solidFill>
              </a:rPr>
              <a:t> </a:t>
            </a:r>
            <a:r>
              <a:rPr lang="en-US" b="1" dirty="0" smtClean="0">
                <a:solidFill>
                  <a:srgbClr val="7F7F7F"/>
                </a:solidFill>
              </a:rPr>
              <a:t>going to be ready?</a:t>
            </a:r>
            <a:endParaRPr lang="en-US" b="1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00" y="1624013"/>
            <a:ext cx="4882941" cy="47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96" y="1128074"/>
            <a:ext cx="7226660" cy="5879317"/>
          </a:xfrm>
          <a:prstGeom prst="rect">
            <a:avLst/>
          </a:prstGeom>
        </p:spPr>
      </p:pic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2895445" y="437877"/>
            <a:ext cx="4254180" cy="830414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Picture this . . 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5464" y="2998997"/>
            <a:ext cx="1340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</a:t>
            </a:r>
            <a:r>
              <a:rPr lang="en-US" sz="4000" b="1" dirty="0" smtClean="0">
                <a:solidFill>
                  <a:schemeClr val="bg1"/>
                </a:solidFill>
              </a:rPr>
              <a:t>ree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8201" y="3267937"/>
            <a:ext cx="2054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tree</a:t>
            </a:r>
            <a:endParaRPr lang="en-US" sz="72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3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775229" y="456234"/>
            <a:ext cx="7669827" cy="830414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What does your tree </a:t>
            </a:r>
            <a:r>
              <a:rPr lang="en-US" sz="40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look like?</a:t>
            </a:r>
            <a:endParaRPr lang="en-US" sz="40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IMG_10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395" y="1675910"/>
            <a:ext cx="3051676" cy="5182090"/>
          </a:xfrm>
          <a:prstGeom prst="rect">
            <a:avLst/>
          </a:prstGeom>
        </p:spPr>
      </p:pic>
      <p:pic>
        <p:nvPicPr>
          <p:cNvPr id="3" name="Picture 2" descr="IMG_10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990" y="1675910"/>
            <a:ext cx="3208010" cy="5182090"/>
          </a:xfrm>
          <a:prstGeom prst="rect">
            <a:avLst/>
          </a:prstGeom>
        </p:spPr>
      </p:pic>
      <p:pic>
        <p:nvPicPr>
          <p:cNvPr id="4" name="Picture 3" descr="IMG_109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5910"/>
            <a:ext cx="3212736" cy="51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3290" y="214538"/>
            <a:ext cx="7525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Do you have a growth mindset?</a:t>
            </a:r>
            <a:endParaRPr 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plantonthe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625"/>
            <a:ext cx="9144000" cy="56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cces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635" y="1435108"/>
            <a:ext cx="6771512" cy="4624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100" y="277203"/>
            <a:ext cx="6502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Growth can’t always be seen</a:t>
            </a:r>
            <a:endParaRPr 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344298" y="107329"/>
            <a:ext cx="8799702" cy="830414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questions you should be asking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0249" y="1055480"/>
            <a:ext cx="4065364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How am I growing?</a:t>
            </a: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endParaRPr lang="en-US" sz="2800" b="1" dirty="0" smtClean="0">
              <a:solidFill>
                <a:srgbClr val="7F7F7F"/>
              </a:solidFill>
            </a:endParaRP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How am I helping my team to grow?</a:t>
            </a: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endParaRPr lang="en-US" sz="2800" b="1" dirty="0" smtClean="0">
              <a:solidFill>
                <a:srgbClr val="7F7F7F"/>
              </a:solidFill>
            </a:endParaRP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How am I helping my </a:t>
            </a:r>
            <a:r>
              <a:rPr lang="en-US" sz="2800" b="1" dirty="0" err="1" smtClean="0">
                <a:solidFill>
                  <a:srgbClr val="7F7F7F"/>
                </a:solidFill>
              </a:rPr>
              <a:t>organisation</a:t>
            </a:r>
            <a:r>
              <a:rPr lang="en-US" sz="2800" b="1" dirty="0" smtClean="0">
                <a:solidFill>
                  <a:srgbClr val="7F7F7F"/>
                </a:solidFill>
              </a:rPr>
              <a:t> to grow?</a:t>
            </a: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endParaRPr lang="en-US" sz="2800" b="1" dirty="0" smtClean="0">
              <a:solidFill>
                <a:srgbClr val="7F7F7F"/>
              </a:solidFill>
            </a:endParaRP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How am I helping my industry to grow?</a:t>
            </a: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endParaRPr lang="en-US" sz="2800" b="1" dirty="0" smtClean="0">
              <a:solidFill>
                <a:srgbClr val="7F7F7F"/>
              </a:solidFill>
            </a:endParaRPr>
          </a:p>
          <a:p>
            <a:pPr marL="514350" indent="-51435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b="1" dirty="0" smtClean="0">
                <a:solidFill>
                  <a:srgbClr val="7F7F7F"/>
                </a:solidFill>
              </a:rPr>
              <a:t>How am I helping my occupation to grow?</a:t>
            </a:r>
            <a:endParaRPr lang="en-US" sz="2800" b="1" dirty="0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01335" y="1756814"/>
            <a:ext cx="5802520" cy="439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947548" y="313704"/>
            <a:ext cx="7958327" cy="830414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ways to fast track your career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49" y="1288606"/>
            <a:ext cx="4175124" cy="5696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7125" y="2172447"/>
            <a:ext cx="3651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Volunteering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Mentoring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solidFill>
                  <a:srgbClr val="7F7F7F"/>
                </a:solidFill>
              </a:rPr>
              <a:t>Reflecting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544" y="3897729"/>
            <a:ext cx="2914515" cy="2914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17" y="3689485"/>
            <a:ext cx="2769281" cy="276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589" y="1855824"/>
            <a:ext cx="3533872" cy="1789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969" y="3390431"/>
            <a:ext cx="143986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008000"/>
                </a:solidFill>
                <a:ea typeface="+mn-ea"/>
              </a:rPr>
              <a:t>Plant</a:t>
            </a:r>
            <a:endParaRPr lang="en-US" sz="4000" b="1" dirty="0">
              <a:solidFill>
                <a:srgbClr val="008000"/>
              </a:solidFill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2498" y="1118624"/>
            <a:ext cx="1458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8000"/>
                </a:solidFill>
                <a:ea typeface="+mn-ea"/>
              </a:rPr>
              <a:t>Weed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6849" y="2981599"/>
            <a:ext cx="2031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008000"/>
                </a:solidFill>
                <a:ea typeface="+mn-ea"/>
              </a:rPr>
              <a:t>Fertilise</a:t>
            </a:r>
            <a:endParaRPr lang="en-US" sz="4000" b="1" dirty="0">
              <a:solidFill>
                <a:srgbClr val="008000"/>
              </a:solidFill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544" y="272128"/>
            <a:ext cx="8448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What action are you going to take?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69" y="3929246"/>
            <a:ext cx="90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2498" y="1624991"/>
            <a:ext cx="90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Stop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849" y="3483340"/>
            <a:ext cx="159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Continue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7" y="224544"/>
            <a:ext cx="9338037" cy="285691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more ideas sign up to receive</a:t>
            </a:r>
            <a:b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free </a:t>
            </a:r>
            <a:r>
              <a:rPr lang="en-US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ebooks</a:t>
            </a: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or newsletters</a:t>
            </a:r>
            <a:b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www.letsgrow.com.au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LG-growingflower-0712-2-highr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2057"/>
            <a:ext cx="9144000" cy="34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324" y="251925"/>
            <a:ext cx="9374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A great leader is like a great gardener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mygarde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" y="1345521"/>
            <a:ext cx="9143391" cy="55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924" y="213833"/>
            <a:ext cx="868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F7F7F"/>
                </a:solidFill>
              </a:rPr>
              <a:t>W</a:t>
            </a:r>
            <a:r>
              <a:rPr lang="en-US" sz="4400" b="1" dirty="0" smtClean="0">
                <a:solidFill>
                  <a:srgbClr val="7F7F7F"/>
                </a:solidFill>
              </a:rPr>
              <a:t>orkplace gardening philosophy</a:t>
            </a:r>
            <a:endParaRPr lang="en-US" sz="4400" b="1" dirty="0">
              <a:solidFill>
                <a:srgbClr val="7F7F7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7892" y="1507569"/>
            <a:ext cx="5278711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Great teams 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are </a:t>
            </a:r>
            <a:r>
              <a:rPr lang="en-AU" sz="2800" b="1" dirty="0" smtClean="0">
                <a:solidFill>
                  <a:srgbClr val="008000"/>
                </a:solidFill>
              </a:rPr>
              <a:t>organic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0"/>
            <a:endParaRPr lang="en-AU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Work with the </a:t>
            </a:r>
            <a:r>
              <a:rPr lang="en-AU" sz="2800" b="1" dirty="0">
                <a:solidFill>
                  <a:srgbClr val="008000"/>
                </a:solidFill>
              </a:rPr>
              <a:t>nature</a:t>
            </a: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people</a:t>
            </a:r>
            <a:endParaRPr lang="en-AU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en-AU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People 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grow </a:t>
            </a: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at their own </a:t>
            </a:r>
            <a:r>
              <a:rPr lang="en-AU" sz="2800" b="1" dirty="0" smtClean="0">
                <a:solidFill>
                  <a:srgbClr val="008000"/>
                </a:solidFill>
              </a:rPr>
              <a:t>pace</a:t>
            </a:r>
            <a:endParaRPr lang="en-AU" sz="2800" b="1" dirty="0">
              <a:solidFill>
                <a:srgbClr val="008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en-AU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Create an </a:t>
            </a:r>
            <a:r>
              <a:rPr lang="en-AU" sz="2800" b="1" dirty="0" smtClean="0">
                <a:solidFill>
                  <a:srgbClr val="008000"/>
                </a:solidFill>
              </a:rPr>
              <a:t>environment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 where people can thrive</a:t>
            </a:r>
          </a:p>
          <a:p>
            <a:pPr lvl="0"/>
            <a:endParaRPr lang="en-AU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Knowledge + </a:t>
            </a: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skills 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+ attitude = </a:t>
            </a:r>
            <a:r>
              <a:rPr lang="en-AU" sz="2800" b="1" dirty="0" smtClean="0">
                <a:solidFill>
                  <a:srgbClr val="008000"/>
                </a:solidFill>
              </a:rPr>
              <a:t>Green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AU" sz="2800" b="1" dirty="0" smtClean="0">
                <a:solidFill>
                  <a:srgbClr val="008000"/>
                </a:solidFill>
              </a:rPr>
              <a:t>Thumb</a:t>
            </a:r>
            <a:r>
              <a:rPr lang="en-AU" sz="2800" b="1" dirty="0" smtClean="0">
                <a:solidFill>
                  <a:schemeClr val="bg1">
                    <a:lumMod val="50000"/>
                  </a:schemeClr>
                </a:solidFill>
              </a:rPr>
              <a:t> Leader</a:t>
            </a:r>
            <a:endParaRPr lang="en-AU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374" y="1221685"/>
            <a:ext cx="3857624" cy="57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170"/>
            <a:ext cx="9144000" cy="5653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2376" y="191320"/>
            <a:ext cx="7335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Nurturing a love of leading</a:t>
            </a:r>
            <a:endParaRPr 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9375" y="197535"/>
            <a:ext cx="619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Tonight I want to look at . . .</a:t>
            </a:r>
            <a:endParaRPr lang="en-US" sz="4000" b="1" dirty="0">
              <a:solidFill>
                <a:srgbClr val="7F7F7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58875"/>
            <a:ext cx="9144000" cy="5699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62330"/>
            <a:ext cx="81245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Being clear on why you want to lead</a:t>
            </a:r>
          </a:p>
          <a:p>
            <a:pPr marL="514350" indent="-514350">
              <a:buFont typeface="Arial"/>
              <a:buChar char="•"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5 skills you need to develop</a:t>
            </a:r>
          </a:p>
          <a:p>
            <a:pPr marL="514350" indent="-514350">
              <a:buFont typeface="Arial"/>
              <a:buChar char="•"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514350" indent="-514350">
              <a:buFont typeface="Arial"/>
              <a:buChar char="•"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3 ways to fast track your career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37124" y="2018794"/>
            <a:ext cx="406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7F7F"/>
                </a:solidFill>
              </a:rPr>
              <a:t>Why do you want to lead?</a:t>
            </a:r>
            <a:endParaRPr lang="en-US" sz="4400" b="1" dirty="0">
              <a:solidFill>
                <a:srgbClr val="7F7F7F"/>
              </a:solidFill>
            </a:endParaRPr>
          </a:p>
        </p:txBody>
      </p:sp>
      <p:pic>
        <p:nvPicPr>
          <p:cNvPr id="2" name="Picture 1" descr="lightbulb_pl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757640"/>
            <a:ext cx="3659059" cy="54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4750" y="276910"/>
            <a:ext cx="4857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Right reasons to lead</a:t>
            </a:r>
            <a:endParaRPr lang="en-US" sz="4000" b="1" dirty="0">
              <a:solidFill>
                <a:srgbClr val="7F7F7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125" y="1856161"/>
            <a:ext cx="44291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Arial"/>
              <a:buChar char="•"/>
            </a:pPr>
            <a:r>
              <a:rPr lang="en-US" sz="3200" b="1" dirty="0">
                <a:solidFill>
                  <a:srgbClr val="7F7F7F"/>
                </a:solidFill>
              </a:rPr>
              <a:t>P</a:t>
            </a:r>
            <a:r>
              <a:rPr lang="en-US" sz="3200" b="1" dirty="0" smtClean="0">
                <a:solidFill>
                  <a:srgbClr val="7F7F7F"/>
                </a:solidFill>
              </a:rPr>
              <a:t>assion for making a difference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Arial"/>
              <a:buChar char="•"/>
            </a:pPr>
            <a:r>
              <a:rPr lang="en-US" sz="3200" b="1" dirty="0">
                <a:solidFill>
                  <a:srgbClr val="7F7F7F"/>
                </a:solidFill>
              </a:rPr>
              <a:t>P</a:t>
            </a:r>
            <a:r>
              <a:rPr lang="en-US" sz="3200" b="1" dirty="0" smtClean="0">
                <a:solidFill>
                  <a:srgbClr val="7F7F7F"/>
                </a:solidFill>
              </a:rPr>
              <a:t>owerful vision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Arial"/>
              <a:buChar char="•"/>
            </a:pPr>
            <a:r>
              <a:rPr lang="en-US" sz="3200" b="1" dirty="0" smtClean="0">
                <a:solidFill>
                  <a:srgbClr val="7F7F7F"/>
                </a:solidFill>
              </a:rPr>
              <a:t>Use your strengths</a:t>
            </a:r>
          </a:p>
          <a:p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buFont typeface="Arial"/>
              <a:buChar char="•"/>
            </a:pPr>
            <a:r>
              <a:rPr lang="en-US" sz="3200" b="1" dirty="0" smtClean="0">
                <a:solidFill>
                  <a:srgbClr val="7F7F7F"/>
                </a:solidFill>
              </a:rPr>
              <a:t>To give back</a:t>
            </a:r>
          </a:p>
        </p:txBody>
      </p:sp>
      <p:pic>
        <p:nvPicPr>
          <p:cNvPr id="7" name="Picture 6" descr="ti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5210"/>
            <a:ext cx="3793549" cy="53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4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4487" y="249580"/>
            <a:ext cx="538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F7F7F"/>
                </a:solidFill>
              </a:rPr>
              <a:t>Wrong reasons to lead</a:t>
            </a:r>
            <a:endParaRPr lang="en-US" sz="4000" b="1" dirty="0">
              <a:solidFill>
                <a:srgbClr val="7F7F7F"/>
              </a:solidFill>
            </a:endParaRPr>
          </a:p>
        </p:txBody>
      </p:sp>
      <p:pic>
        <p:nvPicPr>
          <p:cNvPr id="6" name="Picture 5" descr="cr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400090"/>
            <a:ext cx="4093433" cy="5457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2083" y="1669966"/>
            <a:ext cx="3419077" cy="511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30000"/>
              </a:lnSpc>
              <a:buFont typeface="Arial"/>
              <a:buChar char="•"/>
            </a:pPr>
            <a:r>
              <a:rPr lang="en-US" sz="3200" b="1" dirty="0" smtClean="0">
                <a:solidFill>
                  <a:srgbClr val="7F7F7F"/>
                </a:solidFill>
              </a:rPr>
              <a:t>Status</a:t>
            </a:r>
          </a:p>
          <a:p>
            <a:pPr>
              <a:lnSpc>
                <a:spcPct val="130000"/>
              </a:lnSpc>
            </a:pPr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lnSpc>
                <a:spcPct val="130000"/>
              </a:lnSpc>
              <a:buFont typeface="Arial"/>
              <a:buChar char="•"/>
            </a:pPr>
            <a:r>
              <a:rPr lang="en-US" sz="3200" b="1" dirty="0" smtClean="0">
                <a:solidFill>
                  <a:srgbClr val="7F7F7F"/>
                </a:solidFill>
              </a:rPr>
              <a:t>Power</a:t>
            </a:r>
          </a:p>
          <a:p>
            <a:pPr>
              <a:lnSpc>
                <a:spcPct val="130000"/>
              </a:lnSpc>
            </a:pPr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lnSpc>
                <a:spcPct val="130000"/>
              </a:lnSpc>
              <a:buFont typeface="Arial"/>
              <a:buChar char="•"/>
            </a:pPr>
            <a:r>
              <a:rPr lang="en-US" sz="3200" b="1" dirty="0" smtClean="0">
                <a:solidFill>
                  <a:srgbClr val="7F7F7F"/>
                </a:solidFill>
              </a:rPr>
              <a:t>Revenge</a:t>
            </a:r>
          </a:p>
          <a:p>
            <a:pPr>
              <a:lnSpc>
                <a:spcPct val="130000"/>
              </a:lnSpc>
            </a:pPr>
            <a:endParaRPr lang="en-US" sz="3200" b="1" dirty="0" smtClean="0">
              <a:solidFill>
                <a:srgbClr val="7F7F7F"/>
              </a:solidFill>
            </a:endParaRPr>
          </a:p>
          <a:p>
            <a:pPr marL="742950" indent="-742950">
              <a:lnSpc>
                <a:spcPct val="130000"/>
              </a:lnSpc>
              <a:buFont typeface="Arial"/>
              <a:buChar char="•"/>
            </a:pPr>
            <a:r>
              <a:rPr lang="en-US" sz="3200" b="1" dirty="0" smtClean="0">
                <a:solidFill>
                  <a:srgbClr val="7F7F7F"/>
                </a:solidFill>
              </a:rPr>
              <a:t>Ego</a:t>
            </a:r>
          </a:p>
          <a:p>
            <a:pPr marL="742950" indent="-742950">
              <a:lnSpc>
                <a:spcPct val="130000"/>
              </a:lnSpc>
              <a:buFont typeface="Arial"/>
              <a:buChar char="•"/>
            </a:pPr>
            <a:endParaRPr lang="en-US" sz="2800" b="1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4591</TotalTime>
  <Words>508</Words>
  <Application>Microsoft Office PowerPoint</Application>
  <PresentationFormat>On-screen Show (4:3)</PresentationFormat>
  <Paragraphs>153</Paragraphs>
  <Slides>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Developing tomorrow’s leaders</vt:lpstr>
      <vt:lpstr>Is your organisation going to be ready?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 healthy culture</vt:lpstr>
      <vt:lpstr>PowerPoint Presentation</vt:lpstr>
      <vt:lpstr>PowerPoint Presentation</vt:lpstr>
      <vt:lpstr>The engagement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ideas sign up to receive free ebooks or newsletters  www.letsgrow.com.au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for ppt</dc:title>
  <dc:creator>Karen Schmidt</dc:creator>
  <cp:lastModifiedBy>Wendy</cp:lastModifiedBy>
  <cp:revision>703</cp:revision>
  <cp:lastPrinted>2013-09-10T06:19:51Z</cp:lastPrinted>
  <dcterms:created xsi:type="dcterms:W3CDTF">2012-08-01T03:18:49Z</dcterms:created>
  <dcterms:modified xsi:type="dcterms:W3CDTF">2013-09-12T00:19:51Z</dcterms:modified>
</cp:coreProperties>
</file>